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3" r:id="rId3"/>
    <p:sldId id="258" r:id="rId4"/>
    <p:sldId id="259" r:id="rId5"/>
    <p:sldId id="261" r:id="rId6"/>
    <p:sldId id="26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209E2D-E31E-4DFD-94C4-4086EFA6E6AC}" v="1141" dt="2024-10-06T19:06:19.497"/>
    <p1510:client id="{B0CC3DBC-11F0-E455-DF40-D81388429CCE}" v="158" dt="2024-10-06T16:29:56.661"/>
    <p1510:client id="{C0BDCC1B-8EA7-278D-818A-3362214D7520}" v="118" dt="2024-10-06T18:20:10.2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28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4FDF46-078A-4C77-91B9-0FD38F2C5D2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AC19B5A-8EF8-4E45-BD44-E97EFF68A787}">
      <dgm:prSet/>
      <dgm:spPr>
        <a:solidFill>
          <a:schemeClr val="accent3"/>
        </a:solidFill>
      </dgm:spPr>
      <dgm:t>
        <a:bodyPr/>
        <a:lstStyle/>
        <a:p>
          <a:r>
            <a:rPr lang="en-US" dirty="0"/>
            <a:t>Signature Offerings &amp; Products</a:t>
          </a:r>
        </a:p>
      </dgm:t>
    </dgm:pt>
    <dgm:pt modelId="{61A83096-B91B-494B-95A0-06713D9F5F59}" type="parTrans" cxnId="{BD5AF3CC-4559-4C5F-BF03-BE52165804B8}">
      <dgm:prSet/>
      <dgm:spPr/>
      <dgm:t>
        <a:bodyPr/>
        <a:lstStyle/>
        <a:p>
          <a:endParaRPr lang="en-US"/>
        </a:p>
      </dgm:t>
    </dgm:pt>
    <dgm:pt modelId="{833EEDBB-DE6D-4AEE-8A1B-60B859496004}" type="sibTrans" cxnId="{BD5AF3CC-4559-4C5F-BF03-BE52165804B8}">
      <dgm:prSet/>
      <dgm:spPr/>
      <dgm:t>
        <a:bodyPr/>
        <a:lstStyle/>
        <a:p>
          <a:endParaRPr lang="en-US"/>
        </a:p>
      </dgm:t>
    </dgm:pt>
    <dgm:pt modelId="{5A1EF992-59A8-4440-88BE-8C2DF8E6D22D}">
      <dgm:prSet/>
      <dgm:spPr>
        <a:solidFill>
          <a:schemeClr val="accent3"/>
        </a:solidFill>
      </dgm:spPr>
      <dgm:t>
        <a:bodyPr/>
        <a:lstStyle/>
        <a:p>
          <a:r>
            <a:rPr lang="en-US" dirty="0"/>
            <a:t>New Locations</a:t>
          </a:r>
        </a:p>
      </dgm:t>
    </dgm:pt>
    <dgm:pt modelId="{71A29EBF-6C50-4885-A86B-C121DDA28D6F}" type="parTrans" cxnId="{8D61C2C1-946A-40AF-9204-C63FFBF5C200}">
      <dgm:prSet/>
      <dgm:spPr/>
      <dgm:t>
        <a:bodyPr/>
        <a:lstStyle/>
        <a:p>
          <a:endParaRPr lang="en-US"/>
        </a:p>
      </dgm:t>
    </dgm:pt>
    <dgm:pt modelId="{ABB25C5F-5951-4F74-840F-65C8A5129EC5}" type="sibTrans" cxnId="{8D61C2C1-946A-40AF-9204-C63FFBF5C200}">
      <dgm:prSet/>
      <dgm:spPr/>
      <dgm:t>
        <a:bodyPr/>
        <a:lstStyle/>
        <a:p>
          <a:endParaRPr lang="en-US"/>
        </a:p>
      </dgm:t>
    </dgm:pt>
    <dgm:pt modelId="{C686A7A8-317C-4964-8B9F-9902AA7CB340}">
      <dgm:prSet/>
      <dgm:spPr>
        <a:solidFill>
          <a:schemeClr val="accent3"/>
        </a:solidFill>
      </dgm:spPr>
      <dgm:t>
        <a:bodyPr/>
        <a:lstStyle/>
        <a:p>
          <a:r>
            <a:rPr lang="en-US"/>
            <a:t>Brand Awareness</a:t>
          </a:r>
        </a:p>
      </dgm:t>
    </dgm:pt>
    <dgm:pt modelId="{F64B52F3-7504-4144-A77C-ADA3482297C2}" type="parTrans" cxnId="{73B30200-0D4D-4755-B0FA-D789E87A064D}">
      <dgm:prSet/>
      <dgm:spPr/>
      <dgm:t>
        <a:bodyPr/>
        <a:lstStyle/>
        <a:p>
          <a:endParaRPr lang="en-US"/>
        </a:p>
      </dgm:t>
    </dgm:pt>
    <dgm:pt modelId="{9B8FDA28-9C7E-48EF-987B-D0EC93E4CD61}" type="sibTrans" cxnId="{73B30200-0D4D-4755-B0FA-D789E87A064D}">
      <dgm:prSet/>
      <dgm:spPr/>
      <dgm:t>
        <a:bodyPr/>
        <a:lstStyle/>
        <a:p>
          <a:endParaRPr lang="en-US"/>
        </a:p>
      </dgm:t>
    </dgm:pt>
    <dgm:pt modelId="{3F3DCC16-D9C8-461C-B87B-03A30B9DCC3F}" type="pres">
      <dgm:prSet presAssocID="{A64FDF46-078A-4C77-91B9-0FD38F2C5D27}" presName="linear" presStyleCnt="0">
        <dgm:presLayoutVars>
          <dgm:animLvl val="lvl"/>
          <dgm:resizeHandles val="exact"/>
        </dgm:presLayoutVars>
      </dgm:prSet>
      <dgm:spPr/>
    </dgm:pt>
    <dgm:pt modelId="{DBDA5B12-9A92-4F7F-8E6D-C57C8D45AC1A}" type="pres">
      <dgm:prSet presAssocID="{8AC19B5A-8EF8-4E45-BD44-E97EFF68A78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17AEEBB-64C7-4F50-8B3E-F90EC3B431C2}" type="pres">
      <dgm:prSet presAssocID="{833EEDBB-DE6D-4AEE-8A1B-60B859496004}" presName="spacer" presStyleCnt="0"/>
      <dgm:spPr/>
    </dgm:pt>
    <dgm:pt modelId="{8831A91C-7797-45E9-8200-421A99EEA920}" type="pres">
      <dgm:prSet presAssocID="{5A1EF992-59A8-4440-88BE-8C2DF8E6D22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6AF3046-0B49-4F79-969C-F900CE378A3C}" type="pres">
      <dgm:prSet presAssocID="{ABB25C5F-5951-4F74-840F-65C8A5129EC5}" presName="spacer" presStyleCnt="0"/>
      <dgm:spPr/>
    </dgm:pt>
    <dgm:pt modelId="{2B1D5E39-4096-49B9-B399-C9D31A8EAB32}" type="pres">
      <dgm:prSet presAssocID="{C686A7A8-317C-4964-8B9F-9902AA7CB34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3B30200-0D4D-4755-B0FA-D789E87A064D}" srcId="{A64FDF46-078A-4C77-91B9-0FD38F2C5D27}" destId="{C686A7A8-317C-4964-8B9F-9902AA7CB340}" srcOrd="2" destOrd="0" parTransId="{F64B52F3-7504-4144-A77C-ADA3482297C2}" sibTransId="{9B8FDA28-9C7E-48EF-987B-D0EC93E4CD61}"/>
    <dgm:cxn modelId="{65398E65-E512-4D4F-B992-3190A9E76C37}" type="presOf" srcId="{A64FDF46-078A-4C77-91B9-0FD38F2C5D27}" destId="{3F3DCC16-D9C8-461C-B87B-03A30B9DCC3F}" srcOrd="0" destOrd="0" presId="urn:microsoft.com/office/officeart/2005/8/layout/vList2"/>
    <dgm:cxn modelId="{FCD06478-650F-4A00-8113-20D00135FD83}" type="presOf" srcId="{8AC19B5A-8EF8-4E45-BD44-E97EFF68A787}" destId="{DBDA5B12-9A92-4F7F-8E6D-C57C8D45AC1A}" srcOrd="0" destOrd="0" presId="urn:microsoft.com/office/officeart/2005/8/layout/vList2"/>
    <dgm:cxn modelId="{63E8F17B-8598-4B58-A756-4D864B3A9EE0}" type="presOf" srcId="{5A1EF992-59A8-4440-88BE-8C2DF8E6D22D}" destId="{8831A91C-7797-45E9-8200-421A99EEA920}" srcOrd="0" destOrd="0" presId="urn:microsoft.com/office/officeart/2005/8/layout/vList2"/>
    <dgm:cxn modelId="{F1DB5995-BA95-4E67-B65E-A19D312C9719}" type="presOf" srcId="{C686A7A8-317C-4964-8B9F-9902AA7CB340}" destId="{2B1D5E39-4096-49B9-B399-C9D31A8EAB32}" srcOrd="0" destOrd="0" presId="urn:microsoft.com/office/officeart/2005/8/layout/vList2"/>
    <dgm:cxn modelId="{8D61C2C1-946A-40AF-9204-C63FFBF5C200}" srcId="{A64FDF46-078A-4C77-91B9-0FD38F2C5D27}" destId="{5A1EF992-59A8-4440-88BE-8C2DF8E6D22D}" srcOrd="1" destOrd="0" parTransId="{71A29EBF-6C50-4885-A86B-C121DDA28D6F}" sibTransId="{ABB25C5F-5951-4F74-840F-65C8A5129EC5}"/>
    <dgm:cxn modelId="{BD5AF3CC-4559-4C5F-BF03-BE52165804B8}" srcId="{A64FDF46-078A-4C77-91B9-0FD38F2C5D27}" destId="{8AC19B5A-8EF8-4E45-BD44-E97EFF68A787}" srcOrd="0" destOrd="0" parTransId="{61A83096-B91B-494B-95A0-06713D9F5F59}" sibTransId="{833EEDBB-DE6D-4AEE-8A1B-60B859496004}"/>
    <dgm:cxn modelId="{5218955D-C97E-448B-ACA4-70BE17C50806}" type="presParOf" srcId="{3F3DCC16-D9C8-461C-B87B-03A30B9DCC3F}" destId="{DBDA5B12-9A92-4F7F-8E6D-C57C8D45AC1A}" srcOrd="0" destOrd="0" presId="urn:microsoft.com/office/officeart/2005/8/layout/vList2"/>
    <dgm:cxn modelId="{8B1F186D-4E54-4EDD-B8FE-29B171993927}" type="presParOf" srcId="{3F3DCC16-D9C8-461C-B87B-03A30B9DCC3F}" destId="{517AEEBB-64C7-4F50-8B3E-F90EC3B431C2}" srcOrd="1" destOrd="0" presId="urn:microsoft.com/office/officeart/2005/8/layout/vList2"/>
    <dgm:cxn modelId="{692063C4-4A77-4BB9-B559-FEE22CBC2CBB}" type="presParOf" srcId="{3F3DCC16-D9C8-461C-B87B-03A30B9DCC3F}" destId="{8831A91C-7797-45E9-8200-421A99EEA920}" srcOrd="2" destOrd="0" presId="urn:microsoft.com/office/officeart/2005/8/layout/vList2"/>
    <dgm:cxn modelId="{97E0485D-3B2E-4BFF-B14F-7B1AA931478C}" type="presParOf" srcId="{3F3DCC16-D9C8-461C-B87B-03A30B9DCC3F}" destId="{16AF3046-0B49-4F79-969C-F900CE378A3C}" srcOrd="3" destOrd="0" presId="urn:microsoft.com/office/officeart/2005/8/layout/vList2"/>
    <dgm:cxn modelId="{F2F15334-4E23-43A5-940E-AF23ADB038EF}" type="presParOf" srcId="{3F3DCC16-D9C8-461C-B87B-03A30B9DCC3F}" destId="{2B1D5E39-4096-49B9-B399-C9D31A8EAB32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DA5B12-9A92-4F7F-8E6D-C57C8D45AC1A}">
      <dsp:nvSpPr>
        <dsp:cNvPr id="0" name=""/>
        <dsp:cNvSpPr/>
      </dsp:nvSpPr>
      <dsp:spPr>
        <a:xfrm>
          <a:off x="0" y="189"/>
          <a:ext cx="5157787" cy="1007370"/>
        </a:xfrm>
        <a:prstGeom prst="roundRect">
          <a:avLst/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Signature Offerings &amp; Products</a:t>
          </a:r>
        </a:p>
      </dsp:txBody>
      <dsp:txXfrm>
        <a:off x="49176" y="49365"/>
        <a:ext cx="5059435" cy="909018"/>
      </dsp:txXfrm>
    </dsp:sp>
    <dsp:sp modelId="{8831A91C-7797-45E9-8200-421A99EEA920}">
      <dsp:nvSpPr>
        <dsp:cNvPr id="0" name=""/>
        <dsp:cNvSpPr/>
      </dsp:nvSpPr>
      <dsp:spPr>
        <a:xfrm>
          <a:off x="0" y="1128519"/>
          <a:ext cx="5157787" cy="1007370"/>
        </a:xfrm>
        <a:prstGeom prst="roundRect">
          <a:avLst/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New Locations</a:t>
          </a:r>
        </a:p>
      </dsp:txBody>
      <dsp:txXfrm>
        <a:off x="49176" y="1177695"/>
        <a:ext cx="5059435" cy="909018"/>
      </dsp:txXfrm>
    </dsp:sp>
    <dsp:sp modelId="{2B1D5E39-4096-49B9-B399-C9D31A8EAB32}">
      <dsp:nvSpPr>
        <dsp:cNvPr id="0" name=""/>
        <dsp:cNvSpPr/>
      </dsp:nvSpPr>
      <dsp:spPr>
        <a:xfrm>
          <a:off x="0" y="2256849"/>
          <a:ext cx="5157787" cy="1007370"/>
        </a:xfrm>
        <a:prstGeom prst="roundRect">
          <a:avLst/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Brand Awareness</a:t>
          </a:r>
        </a:p>
      </dsp:txBody>
      <dsp:txXfrm>
        <a:off x="49176" y="2306025"/>
        <a:ext cx="5059435" cy="9090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261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100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417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4985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475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1608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2352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6166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175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736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907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9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ol.com/quote/nasdaq/wing/" TargetMode="External"/><Relationship Id="rId2" Type="http://schemas.openxmlformats.org/officeDocument/2006/relationships/hyperlink" Target="https://en.wikipedia.org/wiki/Wingstop#:~:text=History.%20Wingstop%20was%20founded%20in%201994%20in%20Garland,%20Texas%20b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nbc.com/2024/08/26/wingstop-outpaces-fast-food-competitors.html#:~:text=Wingstop%20CEO%20Michael%20Skipworth%20told%20CNBC%20that%20the%20company%20has?msockid=3a86e7b9a3816f7809f0f302a2186e06" TargetMode="External"/><Relationship Id="rId5" Type="http://schemas.openxmlformats.org/officeDocument/2006/relationships/hyperlink" Target="https://www.restaurantbusinessonline.com/financing/wingstop-serves-two-year-same-store-sales-more-45#:~:text=Wingstop%20on%20Wednesday%20reported%20industry-busting%20second%20quarter%20results,%20with%20domestic" TargetMode="External"/><Relationship Id="rId4" Type="http://schemas.openxmlformats.org/officeDocument/2006/relationships/hyperlink" Target="https://finance.yahoo.com/news/wingstop-inc-wing-soars-record-133158463.html?guccounter=1&amp;guce_referrer=aHR0cHM6Ly93d3cuYmluZy5jb20v&amp;guce_referrer_sig=AQAAAFL1vBPMLHImzUXpUd1lpaKKmAEesk7H__WrheMuH3uzmGHkXWx81y760m9UpdHM3C_A_1iVHbsVKgqCQNuX7KKgzt3Cr6xISswFUEE7BLE0UOmsie0iRZ_ov2yaLodGUmuCrQcloKPnRz912nC_uR09ocJdWfDHHQ8XixpBtGpW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building with a sign on the front&#10;&#10;Description automatically generated">
            <a:extLst>
              <a:ext uri="{FF2B5EF4-FFF2-40B4-BE49-F238E27FC236}">
                <a16:creationId xmlns:a16="http://schemas.microsoft.com/office/drawing/2014/main" id="{54788812-DA3B-104D-AFD1-30C69D68DFD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5717" r="-1" b="13326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Wingstop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418020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algn="ctr"/>
            <a:r>
              <a:rPr lang="en-US" sz="4400" b="1" dirty="0"/>
              <a:t>STOCK ANALYSIS</a:t>
            </a:r>
          </a:p>
          <a:p>
            <a:pPr algn="ctr"/>
            <a:r>
              <a:rPr lang="en-US" sz="4400" b="1" dirty="0"/>
              <a:t>GROUP 8 – Parth Parker, Shields Riggs, Brendon </a:t>
            </a:r>
            <a:r>
              <a:rPr lang="en-US" sz="4400" b="1" dirty="0" err="1"/>
              <a:t>Matsikinya</a:t>
            </a:r>
            <a:r>
              <a:rPr lang="en-US" sz="4400" b="1" dirty="0"/>
              <a:t>, Rhys Nordstrom</a:t>
            </a:r>
          </a:p>
          <a:p>
            <a:pPr algn="ctr"/>
            <a:endParaRPr lang="en-US" sz="4400" b="1" dirty="0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571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13EAD-F551-7292-1F76-34C81BE0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BUSINESS MODEL &amp; strategy</a:t>
            </a:r>
          </a:p>
        </p:txBody>
      </p:sp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2F86C940-5DF2-1234-A73D-46BC935D9E7D}"/>
              </a:ext>
            </a:extLst>
          </p:cNvPr>
          <p:cNvSpPr txBox="1">
            <a:spLocks/>
          </p:cNvSpPr>
          <p:nvPr/>
        </p:nvSpPr>
        <p:spPr>
          <a:xfrm>
            <a:off x="838200" y="1899427"/>
            <a:ext cx="4203526" cy="23755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b="1" u="sng" dirty="0">
                <a:solidFill>
                  <a:srgbClr val="001E2E"/>
                </a:solidFill>
              </a:rPr>
              <a:t>Company Overview</a:t>
            </a:r>
            <a:endParaRPr lang="en-US" sz="3200" b="1" u="sng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dirty="0">
                <a:cs typeface="Arial"/>
              </a:rPr>
              <a:t>•Founded in </a:t>
            </a:r>
            <a:r>
              <a:rPr lang="en-US" sz="2600" dirty="0">
                <a:solidFill>
                  <a:srgbClr val="001E2E"/>
                </a:solidFill>
              </a:rPr>
              <a:t>1994, in Garland, Texas, USA</a:t>
            </a:r>
            <a:endParaRPr lang="en-US" sz="2600" dirty="0">
              <a:cs typeface="Arial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dirty="0">
                <a:cs typeface="Arial"/>
              </a:rPr>
              <a:t>•</a:t>
            </a:r>
            <a:r>
              <a:rPr lang="en-US" sz="2600" b="1" dirty="0">
                <a:solidFill>
                  <a:srgbClr val="001E2E"/>
                </a:solidFill>
              </a:rPr>
              <a:t>Founder</a:t>
            </a:r>
            <a:r>
              <a:rPr lang="en-US" sz="2600" dirty="0">
                <a:solidFill>
                  <a:srgbClr val="001E2E"/>
                </a:solidFill>
              </a:rPr>
              <a:t>: Antonio Swad &amp; Bernadette </a:t>
            </a:r>
            <a:r>
              <a:rPr lang="en-US" sz="2600" dirty="0" err="1">
                <a:solidFill>
                  <a:srgbClr val="001E2E"/>
                </a:solidFill>
              </a:rPr>
              <a:t>Fiaschetti</a:t>
            </a:r>
            <a:endParaRPr lang="en-US" sz="26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dirty="0">
                <a:cs typeface="Arial"/>
              </a:rPr>
              <a:t>•Over </a:t>
            </a:r>
            <a:r>
              <a:rPr lang="en-US" sz="2600" dirty="0"/>
              <a:t>2,000 stores in more than 12 countries.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600" dirty="0">
                <a:cs typeface="Arial"/>
              </a:rPr>
              <a:t>•</a:t>
            </a:r>
            <a:r>
              <a:rPr lang="en-US" sz="2600" dirty="0">
                <a:solidFill>
                  <a:srgbClr val="001E2E"/>
                </a:solidFill>
              </a:rPr>
              <a:t>Specializing in quick service chicken wings and fries</a:t>
            </a:r>
            <a:r>
              <a:rPr lang="en-US" sz="2400" dirty="0">
                <a:solidFill>
                  <a:srgbClr val="001E2E"/>
                </a:solidFill>
              </a:rPr>
              <a:t>.</a:t>
            </a:r>
            <a:endParaRPr lang="en-US" sz="24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8B96367-5A07-4C1E-D9FC-9F0459F6BB41}"/>
              </a:ext>
            </a:extLst>
          </p:cNvPr>
          <p:cNvSpPr txBox="1">
            <a:spLocks/>
          </p:cNvSpPr>
          <p:nvPr/>
        </p:nvSpPr>
        <p:spPr>
          <a:xfrm>
            <a:off x="838200" y="4483666"/>
            <a:ext cx="4203526" cy="211725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3200" b="1" u="sng" dirty="0">
                <a:solidFill>
                  <a:srgbClr val="001E2E"/>
                </a:solidFill>
              </a:rPr>
              <a:t>Core Information</a:t>
            </a:r>
            <a:endParaRPr lang="en-US" sz="3200" b="1" u="sng" dirty="0"/>
          </a:p>
          <a:p>
            <a:pPr>
              <a:buNone/>
            </a:pPr>
            <a:r>
              <a:rPr lang="en-US" sz="2600" dirty="0">
                <a:solidFill>
                  <a:srgbClr val="001E2E"/>
                </a:solidFill>
                <a:cs typeface="Arial"/>
              </a:rPr>
              <a:t>•</a:t>
            </a:r>
            <a:r>
              <a:rPr lang="en-US" sz="2600" b="1" dirty="0">
                <a:solidFill>
                  <a:srgbClr val="001E2E"/>
                </a:solidFill>
              </a:rPr>
              <a:t>Publicly Traded</a:t>
            </a:r>
            <a:r>
              <a:rPr lang="en-US" sz="2600" dirty="0">
                <a:solidFill>
                  <a:srgbClr val="001E2E"/>
                </a:solidFill>
              </a:rPr>
              <a:t>: Listed on NASDAQ in 2015 under the ticker </a:t>
            </a:r>
            <a:r>
              <a:rPr lang="en-US" sz="2600" b="1" dirty="0">
                <a:solidFill>
                  <a:srgbClr val="001E2E"/>
                </a:solidFill>
              </a:rPr>
              <a:t>WING</a:t>
            </a:r>
            <a:r>
              <a:rPr lang="en-US" sz="2600" dirty="0">
                <a:solidFill>
                  <a:srgbClr val="001E2E"/>
                </a:solidFill>
              </a:rPr>
              <a:t>.</a:t>
            </a:r>
          </a:p>
          <a:p>
            <a:pPr>
              <a:buNone/>
            </a:pPr>
            <a:r>
              <a:rPr lang="en-US" sz="2600" dirty="0">
                <a:solidFill>
                  <a:srgbClr val="001E2E"/>
                </a:solidFill>
                <a:cs typeface="Arial"/>
              </a:rPr>
              <a:t>•</a:t>
            </a:r>
            <a:r>
              <a:rPr lang="en-US" sz="2600" b="1" dirty="0">
                <a:solidFill>
                  <a:srgbClr val="001E2E"/>
                </a:solidFill>
              </a:rPr>
              <a:t>Business Model</a:t>
            </a:r>
            <a:r>
              <a:rPr lang="en-US" sz="2600" dirty="0">
                <a:solidFill>
                  <a:srgbClr val="001E2E"/>
                </a:solidFill>
              </a:rPr>
              <a:t>: Over 98% </a:t>
            </a:r>
            <a:r>
              <a:rPr lang="en-US" sz="2600" dirty="0">
                <a:solidFill>
                  <a:srgbClr val="001E2E"/>
                </a:solidFill>
                <a:ea typeface="+mn-lt"/>
                <a:cs typeface="+mn-lt"/>
              </a:rPr>
              <a:t>of Wingstop restaurants are franchised.</a:t>
            </a:r>
            <a:endParaRPr lang="en-US" sz="2600" dirty="0"/>
          </a:p>
        </p:txBody>
      </p:sp>
      <p:pic>
        <p:nvPicPr>
          <p:cNvPr id="11" name="Content Placeholder 10" descr="A black and green sign with numbers and charts&#10;&#10;Description automatically generated">
            <a:extLst>
              <a:ext uri="{FF2B5EF4-FFF2-40B4-BE49-F238E27FC236}">
                <a16:creationId xmlns:a16="http://schemas.microsoft.com/office/drawing/2014/main" id="{9E8CC9A2-7982-89DF-300E-3D5DC4D22C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0585" y="1995956"/>
            <a:ext cx="5263215" cy="4496919"/>
          </a:xfrm>
        </p:spPr>
      </p:pic>
    </p:spTree>
    <p:extLst>
      <p:ext uri="{BB962C8B-B14F-4D97-AF65-F5344CB8AC3E}">
        <p14:creationId xmlns:p14="http://schemas.microsoft.com/office/powerpoint/2010/main" val="2968457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05C213-E765-38AD-6F30-0F5BA7FDE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600" dirty="0"/>
              <a:t>DISTRIBUTION OF MONTHLY RETURNS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FF9600"/>
          </a:solidFill>
          <a:ln w="38100" cap="rnd">
            <a:solidFill>
              <a:srgbClr val="FF9600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E8A94-F55A-5847-AFD3-765909B889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b="1" u="sng" dirty="0"/>
              <a:t>WINGS</a:t>
            </a:r>
            <a:r>
              <a:rPr lang="en-US" sz="3600" dirty="0"/>
              <a:t> Standard Deviation: 12%</a:t>
            </a:r>
          </a:p>
          <a:p>
            <a:r>
              <a:rPr lang="en-US" sz="3600" b="1" u="sng" dirty="0"/>
              <a:t>WINGS</a:t>
            </a:r>
            <a:r>
              <a:rPr lang="en-US" sz="3600" dirty="0"/>
              <a:t> Mean Return/Month: 2.6%</a:t>
            </a:r>
          </a:p>
          <a:p>
            <a:r>
              <a:rPr lang="en-US" sz="3600" b="1" u="sng" dirty="0"/>
              <a:t>MCD</a:t>
            </a:r>
            <a:r>
              <a:rPr lang="en-US" sz="3600" dirty="0"/>
              <a:t> Standard Deviation: 5.9%</a:t>
            </a:r>
          </a:p>
          <a:p>
            <a:r>
              <a:rPr lang="en-US" sz="3600" b="1" u="sng" dirty="0"/>
              <a:t>MCD</a:t>
            </a:r>
            <a:r>
              <a:rPr lang="en-US" sz="3600" dirty="0"/>
              <a:t> Mean Return/Month: 1.2%</a:t>
            </a:r>
            <a:endParaRPr lang="en-US" dirty="0"/>
          </a:p>
          <a:p>
            <a:endParaRPr lang="en-US" sz="3600" dirty="0"/>
          </a:p>
          <a:p>
            <a:endParaRPr lang="en-US" dirty="0"/>
          </a:p>
        </p:txBody>
      </p:sp>
      <p:pic>
        <p:nvPicPr>
          <p:cNvPr id="5" name="Picture 4" descr="A graph with a red line&#10;&#10;Description automatically generated">
            <a:extLst>
              <a:ext uri="{FF2B5EF4-FFF2-40B4-BE49-F238E27FC236}">
                <a16:creationId xmlns:a16="http://schemas.microsoft.com/office/drawing/2014/main" id="{F0A2B6C1-B29B-3DD6-C346-333A9428A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3225" y="822325"/>
            <a:ext cx="6248400" cy="521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198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1595A09-E336-4D1B-9B3A-06A2287A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81537A-13FD-82E5-AEFD-F6D30F6D2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777739"/>
            <a:ext cx="3418990" cy="141211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dirty="0"/>
              <a:t>BASE, bear, and BULL CASE </a:t>
            </a:r>
          </a:p>
        </p:txBody>
      </p:sp>
      <p:pic>
        <p:nvPicPr>
          <p:cNvPr id="8" name="Picture 7" descr="A miniature bull and bear percentages on a paper printed with the stock price list">
            <a:extLst>
              <a:ext uri="{FF2B5EF4-FFF2-40B4-BE49-F238E27FC236}">
                <a16:creationId xmlns:a16="http://schemas.microsoft.com/office/drawing/2014/main" id="{2854A978-12E7-78E8-0F02-4DCFF783E20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0430" b="29719"/>
          <a:stretch/>
        </p:blipFill>
        <p:spPr>
          <a:xfrm>
            <a:off x="20" y="10"/>
            <a:ext cx="12191980" cy="4558420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</p:spPr>
      </p:pic>
      <p:sp>
        <p:nvSpPr>
          <p:cNvPr id="29" name="Rectangle 6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56733" y="5463634"/>
            <a:ext cx="1371600" cy="27432"/>
          </a:xfrm>
          <a:custGeom>
            <a:avLst/>
            <a:gdLst>
              <a:gd name="connsiteX0" fmla="*/ 0 w 1371600"/>
              <a:gd name="connsiteY0" fmla="*/ 0 h 27432"/>
              <a:gd name="connsiteX1" fmla="*/ 713232 w 1371600"/>
              <a:gd name="connsiteY1" fmla="*/ 0 h 27432"/>
              <a:gd name="connsiteX2" fmla="*/ 1371600 w 1371600"/>
              <a:gd name="connsiteY2" fmla="*/ 0 h 27432"/>
              <a:gd name="connsiteX3" fmla="*/ 1371600 w 1371600"/>
              <a:gd name="connsiteY3" fmla="*/ 27432 h 27432"/>
              <a:gd name="connsiteX4" fmla="*/ 699516 w 1371600"/>
              <a:gd name="connsiteY4" fmla="*/ 27432 h 27432"/>
              <a:gd name="connsiteX5" fmla="*/ 0 w 1371600"/>
              <a:gd name="connsiteY5" fmla="*/ 27432 h 27432"/>
              <a:gd name="connsiteX6" fmla="*/ 0 w 1371600"/>
              <a:gd name="connsiteY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27432" fill="none" extrusionOk="0">
                <a:moveTo>
                  <a:pt x="0" y="0"/>
                </a:moveTo>
                <a:cubicBezTo>
                  <a:pt x="196943" y="-1146"/>
                  <a:pt x="408267" y="-21226"/>
                  <a:pt x="713232" y="0"/>
                </a:cubicBezTo>
                <a:cubicBezTo>
                  <a:pt x="1018197" y="21226"/>
                  <a:pt x="1176465" y="-24520"/>
                  <a:pt x="1371600" y="0"/>
                </a:cubicBezTo>
                <a:cubicBezTo>
                  <a:pt x="1372004" y="8629"/>
                  <a:pt x="1371042" y="13798"/>
                  <a:pt x="1371600" y="27432"/>
                </a:cubicBezTo>
                <a:cubicBezTo>
                  <a:pt x="1106086" y="14473"/>
                  <a:pt x="951335" y="17231"/>
                  <a:pt x="699516" y="27432"/>
                </a:cubicBezTo>
                <a:cubicBezTo>
                  <a:pt x="447697" y="37633"/>
                  <a:pt x="283433" y="6518"/>
                  <a:pt x="0" y="27432"/>
                </a:cubicBezTo>
                <a:cubicBezTo>
                  <a:pt x="-583" y="21140"/>
                  <a:pt x="532" y="8001"/>
                  <a:pt x="0" y="0"/>
                </a:cubicBezTo>
                <a:close/>
              </a:path>
              <a:path w="1371600" h="27432" stroke="0" extrusionOk="0">
                <a:moveTo>
                  <a:pt x="0" y="0"/>
                </a:moveTo>
                <a:cubicBezTo>
                  <a:pt x="220136" y="-18051"/>
                  <a:pt x="430173" y="10591"/>
                  <a:pt x="672084" y="0"/>
                </a:cubicBezTo>
                <a:cubicBezTo>
                  <a:pt x="913995" y="-10591"/>
                  <a:pt x="1164723" y="30754"/>
                  <a:pt x="1371600" y="0"/>
                </a:cubicBezTo>
                <a:cubicBezTo>
                  <a:pt x="1372182" y="10360"/>
                  <a:pt x="1371123" y="21444"/>
                  <a:pt x="1371600" y="27432"/>
                </a:cubicBezTo>
                <a:cubicBezTo>
                  <a:pt x="1072365" y="46142"/>
                  <a:pt x="961528" y="35455"/>
                  <a:pt x="685800" y="27432"/>
                </a:cubicBezTo>
                <a:cubicBezTo>
                  <a:pt x="410072" y="19409"/>
                  <a:pt x="276398" y="11099"/>
                  <a:pt x="0" y="27432"/>
                </a:cubicBezTo>
                <a:cubicBezTo>
                  <a:pt x="1155" y="18353"/>
                  <a:pt x="-485" y="9869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86A15F-5A15-92ED-B89B-93214A805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1804" y="4777739"/>
            <a:ext cx="7197796" cy="1370469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en-US" sz="2400" b="1" dirty="0"/>
              <a:t>0%: $406.32    25%: $6,551.50     50%: $13,887.46    75%: $30,937.80     100%: $1,257,917.95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157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0BA97-C084-D64A-E634-1864F7E34F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AREAS FOR FUTURE GROWTH</a:t>
            </a:r>
          </a:p>
        </p:txBody>
      </p:sp>
      <p:graphicFrame>
        <p:nvGraphicFramePr>
          <p:cNvPr id="11" name="Content Placeholder 3">
            <a:extLst>
              <a:ext uri="{FF2B5EF4-FFF2-40B4-BE49-F238E27FC236}">
                <a16:creationId xmlns:a16="http://schemas.microsoft.com/office/drawing/2014/main" id="{2F7E23CB-C6C4-3134-A703-218D5B358BD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562704796"/>
              </p:ext>
            </p:extLst>
          </p:nvPr>
        </p:nvGraphicFramePr>
        <p:xfrm>
          <a:off x="839788" y="2926080"/>
          <a:ext cx="5157787" cy="32644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F4C8E2-DB97-CED3-D7C9-D959F143BD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POTENTIAL RISKS &amp; CHALLENGES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F37C17-7E2D-8EDF-849E-B56838B4359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B79E819-8FCE-198C-A64F-53BB4F0A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Potential Growth and Risks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4CF3290-4DA1-A71C-F763-E68964E3246B}"/>
              </a:ext>
            </a:extLst>
          </p:cNvPr>
          <p:cNvGrpSpPr/>
          <p:nvPr/>
        </p:nvGrpSpPr>
        <p:grpSpPr>
          <a:xfrm>
            <a:off x="6372226" y="2926458"/>
            <a:ext cx="5157787" cy="3264030"/>
            <a:chOff x="3517106" y="1796985"/>
            <a:chExt cx="5157787" cy="3264030"/>
          </a:xfrm>
          <a:solidFill>
            <a:schemeClr val="accent3"/>
          </a:solidFill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00E8926-C38B-949A-1E79-78DED6F023A5}"/>
                </a:ext>
              </a:extLst>
            </p:cNvPr>
            <p:cNvGrpSpPr/>
            <p:nvPr/>
          </p:nvGrpSpPr>
          <p:grpSpPr>
            <a:xfrm>
              <a:off x="3517106" y="1796985"/>
              <a:ext cx="5157787" cy="1007370"/>
              <a:chOff x="0" y="189"/>
              <a:chExt cx="5157787" cy="1007370"/>
            </a:xfrm>
            <a:grpFill/>
          </p:grpSpPr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86B06712-65E9-41B7-DD09-4B971B2A3C5E}"/>
                  </a:ext>
                </a:extLst>
              </p:cNvPr>
              <p:cNvSpPr/>
              <p:nvPr/>
            </p:nvSpPr>
            <p:spPr>
              <a:xfrm>
                <a:off x="0" y="189"/>
                <a:ext cx="5157787" cy="1007370"/>
              </a:xfrm>
              <a:prstGeom prst="roundRect">
                <a:avLst/>
              </a:prstGeom>
              <a:grpFill/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23" name="Rectangle: Rounded Corners 4">
                <a:extLst>
                  <a:ext uri="{FF2B5EF4-FFF2-40B4-BE49-F238E27FC236}">
                    <a16:creationId xmlns:a16="http://schemas.microsoft.com/office/drawing/2014/main" id="{F282FD04-13C2-E708-5DD8-A0D1947F2C96}"/>
                  </a:ext>
                </a:extLst>
              </p:cNvPr>
              <p:cNvSpPr txBox="1"/>
              <p:nvPr/>
            </p:nvSpPr>
            <p:spPr>
              <a:xfrm>
                <a:off x="49176" y="49365"/>
                <a:ext cx="5059435" cy="909018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60020" tIns="160020" rIns="160020" bIns="160020" numCol="1" spcCol="1270" anchor="ctr" anchorCtr="0">
                <a:noAutofit/>
              </a:bodyPr>
              <a:lstStyle/>
              <a:p>
                <a:pPr marL="0" lvl="0" indent="0" algn="l" defTabSz="18669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4200" kern="1200" dirty="0"/>
                  <a:t>Food Cost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D5087E7E-9CFA-21DF-61EC-E1177713215D}"/>
                </a:ext>
              </a:extLst>
            </p:cNvPr>
            <p:cNvGrpSpPr/>
            <p:nvPr/>
          </p:nvGrpSpPr>
          <p:grpSpPr>
            <a:xfrm>
              <a:off x="3517106" y="2925315"/>
              <a:ext cx="5157787" cy="1007370"/>
              <a:chOff x="0" y="1128519"/>
              <a:chExt cx="5157787" cy="1007370"/>
            </a:xfrm>
            <a:grpFill/>
          </p:grpSpPr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4D7F4F67-CACD-8042-17A2-9CA3896370C8}"/>
                  </a:ext>
                </a:extLst>
              </p:cNvPr>
              <p:cNvSpPr/>
              <p:nvPr/>
            </p:nvSpPr>
            <p:spPr>
              <a:xfrm>
                <a:off x="0" y="1128519"/>
                <a:ext cx="5157787" cy="1007370"/>
              </a:xfrm>
              <a:prstGeom prst="roundRect">
                <a:avLst/>
              </a:prstGeom>
              <a:grpFill/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21" name="Rectangle: Rounded Corners 6">
                <a:extLst>
                  <a:ext uri="{FF2B5EF4-FFF2-40B4-BE49-F238E27FC236}">
                    <a16:creationId xmlns:a16="http://schemas.microsoft.com/office/drawing/2014/main" id="{A37714B4-2F2E-0264-E61F-DB0E4C814BEF}"/>
                  </a:ext>
                </a:extLst>
              </p:cNvPr>
              <p:cNvSpPr txBox="1"/>
              <p:nvPr/>
            </p:nvSpPr>
            <p:spPr>
              <a:xfrm>
                <a:off x="49176" y="1177695"/>
                <a:ext cx="5059435" cy="909018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60020" tIns="160020" rIns="160020" bIns="160020" numCol="1" spcCol="1270" anchor="ctr" anchorCtr="0">
                <a:noAutofit/>
              </a:bodyPr>
              <a:lstStyle/>
              <a:p>
                <a:pPr defTabSz="18669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4200" kern="1200" dirty="0"/>
                  <a:t>Varying Performance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3548FF7-239E-C443-7F47-D9AC0EE15EF1}"/>
                </a:ext>
              </a:extLst>
            </p:cNvPr>
            <p:cNvGrpSpPr/>
            <p:nvPr/>
          </p:nvGrpSpPr>
          <p:grpSpPr>
            <a:xfrm>
              <a:off x="3517106" y="4053645"/>
              <a:ext cx="5157787" cy="1007370"/>
              <a:chOff x="0" y="2256849"/>
              <a:chExt cx="5157787" cy="1007370"/>
            </a:xfrm>
            <a:grpFill/>
          </p:grpSpPr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CCC879FA-FC75-1592-4D20-E92B84C042A3}"/>
                  </a:ext>
                </a:extLst>
              </p:cNvPr>
              <p:cNvSpPr/>
              <p:nvPr/>
            </p:nvSpPr>
            <p:spPr>
              <a:xfrm>
                <a:off x="0" y="2256849"/>
                <a:ext cx="5157787" cy="1007370"/>
              </a:xfrm>
              <a:prstGeom prst="roundRect">
                <a:avLst/>
              </a:prstGeom>
              <a:grpFill/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19" name="Rectangle: Rounded Corners 8">
                <a:extLst>
                  <a:ext uri="{FF2B5EF4-FFF2-40B4-BE49-F238E27FC236}">
                    <a16:creationId xmlns:a16="http://schemas.microsoft.com/office/drawing/2014/main" id="{9688D815-7252-6AC0-671F-2F56AF58ADEA}"/>
                  </a:ext>
                </a:extLst>
              </p:cNvPr>
              <p:cNvSpPr txBox="1"/>
              <p:nvPr/>
            </p:nvSpPr>
            <p:spPr>
              <a:xfrm>
                <a:off x="49176" y="2306025"/>
                <a:ext cx="5059435" cy="909018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60020" tIns="160020" rIns="160020" bIns="160020" numCol="1" spcCol="1270" anchor="ctr" anchorCtr="0">
                <a:noAutofit/>
              </a:bodyPr>
              <a:lstStyle/>
              <a:p>
                <a:pPr defTabSz="18669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4200" kern="1200" dirty="0"/>
                  <a:t>Expansion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1211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9BE1D-71A1-FED1-9EB3-BA33FE3FD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WORKS CITED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1DD4A-B68C-AE4F-7BE4-327AEACEA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Wingstop – Wikipedia</a:t>
            </a:r>
            <a:endParaRPr lang="en-US" dirty="0"/>
          </a:p>
          <a:p>
            <a:r>
              <a:rPr lang="en-US" dirty="0">
                <a:hlinkClick r:id="rId3"/>
              </a:rPr>
              <a:t>Wingstop (WING) Stock Price, News &amp; Info | The Motley Fool</a:t>
            </a:r>
            <a:endParaRPr lang="en-US" dirty="0"/>
          </a:p>
          <a:p>
            <a:r>
              <a:rPr lang="en-US" dirty="0">
                <a:hlinkClick r:id="rId4"/>
              </a:rPr>
              <a:t>Wingstop Inc (WING) Soars with Record Sales and Net Income Growth in 2023 (yahoo.com)</a:t>
            </a:r>
            <a:endParaRPr lang="en-US" dirty="0"/>
          </a:p>
          <a:p>
            <a:r>
              <a:rPr lang="en-US" dirty="0">
                <a:hlinkClick r:id="rId5"/>
              </a:rPr>
              <a:t>Wingstop serves up two-year same-store sales of more than 45% (restaurantbusinessonline.com)</a:t>
            </a:r>
            <a:endParaRPr lang="en-US" dirty="0"/>
          </a:p>
          <a:p>
            <a:r>
              <a:rPr lang="en-US" dirty="0">
                <a:hlinkClick r:id="rId6"/>
              </a:rPr>
              <a:t>Wingstop outpaces fast-food competitors (cnbc.com)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886484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Custom 3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000000"/>
      </a:accent1>
      <a:accent2>
        <a:srgbClr val="00A5AB"/>
      </a:accent2>
      <a:accent3>
        <a:srgbClr val="09963B"/>
      </a:accent3>
      <a:accent4>
        <a:srgbClr val="E4650E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239</Words>
  <Application>Microsoft Office PowerPoint</Application>
  <PresentationFormat>Widescreen</PresentationFormat>
  <Paragraphs>35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The Hand Bold</vt:lpstr>
      <vt:lpstr>The Serif Hand Black</vt:lpstr>
      <vt:lpstr>SketchyVTI</vt:lpstr>
      <vt:lpstr>Wingstop</vt:lpstr>
      <vt:lpstr>BUSINESS MODEL &amp; strategy</vt:lpstr>
      <vt:lpstr>DISTRIBUTION OF MONTHLY RETURNS</vt:lpstr>
      <vt:lpstr>BASE, bear, and BULL CASE </vt:lpstr>
      <vt:lpstr>Potential Growth and Risks</vt:lpstr>
      <vt:lpstr>WORKS CITED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Shields Riggs Jr</dc:creator>
  <cp:lastModifiedBy>Riggs, Shields</cp:lastModifiedBy>
  <cp:revision>7</cp:revision>
  <dcterms:created xsi:type="dcterms:W3CDTF">2024-10-02T15:56:09Z</dcterms:created>
  <dcterms:modified xsi:type="dcterms:W3CDTF">2024-10-06T19:06:19Z</dcterms:modified>
</cp:coreProperties>
</file>